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  <p:sldMasterId id="2147483675" r:id="rId2"/>
  </p:sldMasterIdLst>
  <p:sldIdLst>
    <p:sldId id="256" r:id="rId3"/>
    <p:sldId id="257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9" autoAdjust="0"/>
    <p:restoredTop sz="94660"/>
  </p:normalViewPr>
  <p:slideViewPr>
    <p:cSldViewPr snapToGrid="0">
      <p:cViewPr>
        <p:scale>
          <a:sx n="100" d="100"/>
          <a:sy n="100" d="100"/>
        </p:scale>
        <p:origin x="1836" y="2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1949891" y="527562"/>
            <a:ext cx="5244219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31570" y="1591056"/>
            <a:ext cx="4279392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4928616"/>
            <a:ext cx="4279392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724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513724" y="1332237"/>
            <a:ext cx="3947799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9274" y="2523744"/>
            <a:ext cx="2873502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33772" y="640079"/>
            <a:ext cx="3627882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41298" y="4087368"/>
            <a:ext cx="2489454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003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4747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5701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0940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1847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3763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0272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0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8051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97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11680"/>
            <a:ext cx="78867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14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7457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917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5112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377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5407362" y="0"/>
            <a:ext cx="3107988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078991"/>
            <a:ext cx="3950208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279393"/>
            <a:ext cx="3950208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84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814316" y="2011680"/>
            <a:ext cx="370332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11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2266157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1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1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814316" y="2011680"/>
            <a:ext cx="370332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814316" y="3127248"/>
            <a:ext cx="370332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59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477229" y="181596"/>
            <a:ext cx="618954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838" y="1572768"/>
            <a:ext cx="4876038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918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5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326075" y="-1"/>
            <a:ext cx="7817925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sz="180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882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3545046" y="0"/>
            <a:ext cx="5604286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640080"/>
            <a:ext cx="291465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94376" y="640080"/>
            <a:ext cx="3367278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3776472"/>
            <a:ext cx="291465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306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353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67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8/29/2023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51845F5A-061D-4825-9AE9-D7794091C6C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4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tmp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0">
            <a:extLst>
              <a:ext uri="{FF2B5EF4-FFF2-40B4-BE49-F238E27FC236}">
                <a16:creationId xmlns:a16="http://schemas.microsoft.com/office/drawing/2014/main" id="{D4995BF0-8E87-4ECF-904C-D047955C15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" y="0"/>
            <a:ext cx="9141714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5635" y="4296166"/>
            <a:ext cx="8192729" cy="991267"/>
          </a:xfrm>
        </p:spPr>
        <p:txBody>
          <a:bodyPr>
            <a:normAutofit/>
          </a:bodyPr>
          <a:lstStyle/>
          <a:p>
            <a:r>
              <a:rPr lang="fr-FR" sz="6300" dirty="0"/>
              <a:t>Cegid Loop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8000" y="5642365"/>
            <a:ext cx="8192728" cy="991267"/>
          </a:xfrm>
        </p:spPr>
        <p:txBody>
          <a:bodyPr>
            <a:norm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solidFill>
                  <a:srgbClr val="FFFFFF"/>
                </a:solidFill>
                <a:latin typeface="Aptos" panose="020B0004020202020204" pitchFamily="34" charset="0"/>
              </a:rPr>
              <a:t>Présentation générale de la formation</a:t>
            </a:r>
          </a:p>
          <a:p>
            <a:pPr algn="r">
              <a:spcBef>
                <a:spcPts val="600"/>
              </a:spcBef>
            </a:pPr>
            <a:r>
              <a:rPr lang="fr-FR" dirty="0">
                <a:solidFill>
                  <a:srgbClr val="FFFFFF"/>
                </a:solidFill>
                <a:latin typeface="Aptos" panose="020B0004020202020204" pitchFamily="34" charset="0"/>
              </a:rPr>
              <a:t>Claude Terrier</a:t>
            </a:r>
          </a:p>
        </p:txBody>
      </p:sp>
      <p:pic>
        <p:nvPicPr>
          <p:cNvPr id="16" name="Picture 3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7249" b="10251"/>
          <a:stretch/>
        </p:blipFill>
        <p:spPr>
          <a:xfrm>
            <a:off x="20" y="10"/>
            <a:ext cx="9143980" cy="4242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7516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1E437638-E86C-41B1-BC86-6F186CB35A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7715" y="0"/>
            <a:ext cx="9151715" cy="6858000"/>
          </a:xfrm>
          <a:prstGeom prst="rect">
            <a:avLst/>
          </a:prstGeom>
          <a:solidFill>
            <a:srgbClr val="576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746F34E-A409-4243-8D40-EBF55E56EF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14234" y="256117"/>
            <a:ext cx="4851186" cy="1091671"/>
          </a:xfrm>
        </p:spPr>
        <p:txBody>
          <a:bodyPr>
            <a:noAutofit/>
          </a:bodyPr>
          <a:lstStyle/>
          <a:p>
            <a:pPr algn="ctr"/>
            <a:r>
              <a:rPr lang="fr-FR" sz="4800" dirty="0">
                <a:latin typeface="Arial" panose="020B0604020202020204" pitchFamily="34" charset="0"/>
                <a:cs typeface="Arial" panose="020B0604020202020204" pitchFamily="34" charset="0"/>
              </a:rPr>
              <a:t>Loop comptabilité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2255" y="1921406"/>
            <a:ext cx="5253037" cy="418729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CH" sz="26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une solution 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CH" sz="2600" b="1" i="0" dirty="0">
                <a:solidFill>
                  <a:srgbClr val="FFFF00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100 % web et collaborative</a:t>
            </a:r>
            <a:r>
              <a:rPr lang="fr-CH" sz="2600" b="0" i="0" dirty="0">
                <a:solidFill>
                  <a:srgbClr val="FFFFFF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CH" sz="2600" dirty="0">
                <a:solidFill>
                  <a:srgbClr val="FFFFFF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en mode </a:t>
            </a:r>
            <a:r>
              <a:rPr lang="fr-CH" sz="2600" b="1" dirty="0">
                <a:solidFill>
                  <a:srgbClr val="FFFFFF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SaaS</a:t>
            </a:r>
            <a:r>
              <a:rPr lang="fr-CH" sz="2600" dirty="0">
                <a:solidFill>
                  <a:srgbClr val="FFFFFF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CH" sz="2600" dirty="0">
                <a:solidFill>
                  <a:srgbClr val="FFFFFF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pour </a:t>
            </a:r>
          </a:p>
          <a:p>
            <a:pPr algn="ctr">
              <a:lnSpc>
                <a:spcPct val="120000"/>
              </a:lnSpc>
              <a:spcBef>
                <a:spcPts val="600"/>
              </a:spcBef>
              <a:spcAft>
                <a:spcPts val="1200"/>
              </a:spcAft>
            </a:pPr>
            <a:r>
              <a:rPr lang="fr-CH" sz="2600" b="1" i="0" dirty="0">
                <a:solidFill>
                  <a:srgbClr val="FFFFFF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experts-comptables et entreprises. </a:t>
            </a: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38831"/>
          <a:stretch/>
        </p:blipFill>
        <p:spPr>
          <a:xfrm>
            <a:off x="-7716" y="10"/>
            <a:ext cx="3471005" cy="68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951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3334" y="189677"/>
            <a:ext cx="5087155" cy="6472237"/>
          </a:xfrm>
        </p:spPr>
        <p:txBody>
          <a:bodyPr>
            <a:normAutofit fontScale="92500" lnSpcReduction="10000"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sz="2400" b="1" i="0" dirty="0">
                <a:solidFill>
                  <a:srgbClr val="FFFFFF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Sommaire</a:t>
            </a:r>
            <a:endParaRPr lang="fr-CH" sz="1800" b="0" i="0" dirty="0">
              <a:solidFill>
                <a:srgbClr val="FFFFFF"/>
              </a:solidFill>
              <a:effectLst/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Initialisation et paramétrage 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 la société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des journaux et des comptes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des à-nouveau.</a:t>
            </a:r>
          </a:p>
          <a:p>
            <a:pPr marL="457200"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latin typeface="Aptos" panose="020B0004020202020204" pitchFamily="34" charset="0"/>
                <a:ea typeface="Times New Roman" panose="02020603050405020304" pitchFamily="18" charset="0"/>
              </a:rPr>
              <a:t>S</a:t>
            </a: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aisie des écritures 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d’achats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 ventes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d’avoirs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 paie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 règlements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des opérations diverses.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Gestion des immobilisations, emprunts et crédit-bail.</a:t>
            </a:r>
          </a:p>
          <a:p>
            <a:pPr marL="228600"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latin typeface="Aptos" panose="020B0004020202020204" pitchFamily="34" charset="0"/>
                <a:ea typeface="Times New Roman" panose="02020603050405020304" pitchFamily="18" charset="0"/>
              </a:rPr>
              <a:t>T</a:t>
            </a: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raitements périodiques 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état de rapprochement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déclaration de TVA ;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lettrage de comptes.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fr-FR" sz="1600" b="1" dirty="0">
                <a:latin typeface="Aptos" panose="020B0004020202020204" pitchFamily="34" charset="0"/>
                <a:ea typeface="Times New Roman" panose="02020603050405020304" pitchFamily="18" charset="0"/>
              </a:rPr>
              <a:t>O</a:t>
            </a: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pérations de fin d’exercices :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Inventaire ; </a:t>
            </a:r>
          </a:p>
          <a:p>
            <a:pPr marL="342900" lvl="0" indent="-342900" algn="just">
              <a:lnSpc>
                <a:spcPct val="12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fr-FR" sz="16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Documents de synthèse : </a:t>
            </a:r>
            <a:r>
              <a:rPr lang="fr-FR" sz="15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bilan, compte de résultat.</a:t>
            </a:r>
            <a:endParaRPr lang="fr-FR" sz="1600" b="1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endParaRPr lang="fr-FR" sz="16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16" name="Picture 3" descr="Une image contenant herbe, neige, champ, soleil&#10;&#10;Description générée automatiquement">
            <a:extLst>
              <a:ext uri="{FF2B5EF4-FFF2-40B4-BE49-F238E27FC236}">
                <a16:creationId xmlns:a16="http://schemas.microsoft.com/office/drawing/2014/main" id="{7871D6F2-A187-46D9-B640-679DAD3E73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807" r="38831"/>
          <a:stretch/>
        </p:blipFill>
        <p:spPr>
          <a:xfrm>
            <a:off x="5672995" y="-6408"/>
            <a:ext cx="3471005" cy="68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3115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8587062-E07D-462E-AE59-8E9F9F2CAD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467" y="170392"/>
            <a:ext cx="7455958" cy="2060575"/>
          </a:xfrm>
        </p:spPr>
        <p:txBody>
          <a:bodyPr>
            <a:normAutofit/>
          </a:bodyPr>
          <a:lstStyle/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fr-CH" sz="2400" b="1" i="0" dirty="0">
                <a:solidFill>
                  <a:srgbClr val="FFFFFF"/>
                </a:solidFill>
                <a:effectLst/>
                <a:latin typeface="Aptos" panose="020B0004020202020204" pitchFamily="34" charset="0"/>
                <a:cs typeface="Arial" panose="020B0604020202020204" pitchFamily="34" charset="0"/>
              </a:rPr>
              <a:t>L’entreprise Cadrien</a:t>
            </a:r>
            <a:endParaRPr lang="fr-CH" sz="1800" b="0" i="0" dirty="0">
              <a:solidFill>
                <a:srgbClr val="FFFFFF"/>
              </a:solidFill>
              <a:effectLst/>
              <a:latin typeface="Aptos" panose="020B00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La société commercialise des encadrements et des accessoires </a:t>
            </a: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pour tableaux et œuvres d'arts par catalogue.</a:t>
            </a:r>
            <a:endParaRPr lang="fr-FR" sz="1600" b="1" dirty="0">
              <a:latin typeface="Aptos" panose="020B0004020202020204" pitchFamily="34" charset="0"/>
              <a:ea typeface="Times New Roman" panose="02020603050405020304" pitchFamily="18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fr-FR" sz="1800" b="1" dirty="0">
                <a:effectLst/>
                <a:latin typeface="Aptos" panose="020B0004020202020204" pitchFamily="34" charset="0"/>
                <a:ea typeface="Times New Roman" panose="02020603050405020304" pitchFamily="18" charset="0"/>
              </a:rPr>
              <a:t>(fournisseurs et clients France et UE)</a:t>
            </a:r>
            <a:endParaRPr lang="fr-FR" sz="1800" dirty="0">
              <a:effectLst/>
              <a:latin typeface="Aptos" panose="020B000402020202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52D781-E96F-49CE-BE36-5DE2C83F08FB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7149" y="132292"/>
            <a:ext cx="1331383" cy="117739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5E7F4DA-E86C-4D75-A6D2-454B89B373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281" y="1966783"/>
            <a:ext cx="6481868" cy="2184656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9F85D31-1843-486C-82EC-4207061EF09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183" y="4354771"/>
            <a:ext cx="3813634" cy="218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059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ous-titre 4">
            <a:extLst>
              <a:ext uri="{FF2B5EF4-FFF2-40B4-BE49-F238E27FC236}">
                <a16:creationId xmlns:a16="http://schemas.microsoft.com/office/drawing/2014/main" id="{C5EDDAB7-439F-F972-64DD-75CE5C66C5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634" y="957330"/>
            <a:ext cx="7707501" cy="4886999"/>
          </a:xfrm>
        </p:spPr>
        <p:txBody>
          <a:bodyPr>
            <a:normAutofit/>
          </a:bodyPr>
          <a:lstStyle/>
          <a:p>
            <a:pPr algn="ctr"/>
            <a:r>
              <a:rPr lang="fr-FR" sz="3600" b="1" dirty="0">
                <a:latin typeface="Aptos" panose="020B0004020202020204" pitchFamily="34" charset="0"/>
              </a:rPr>
              <a:t>Objectif de la plateforme de formation </a:t>
            </a:r>
          </a:p>
          <a:p>
            <a:pPr algn="ctr"/>
            <a:endParaRPr lang="fr-FR" b="1" dirty="0">
              <a:latin typeface="Aptos" panose="020B0004020202020204" pitchFamily="34" charset="0"/>
            </a:endParaRPr>
          </a:p>
          <a:p>
            <a:pPr algn="ctr"/>
            <a:r>
              <a:rPr lang="fr-FR" b="1" dirty="0">
                <a:latin typeface="Aptos" panose="020B0004020202020204" pitchFamily="34" charset="0"/>
              </a:rPr>
              <a:t>Découvrir les caractéristiques d’un logiciel comptable</a:t>
            </a:r>
          </a:p>
          <a:p>
            <a:pPr algn="ctr"/>
            <a:r>
              <a:rPr lang="fr-FR" b="1" dirty="0">
                <a:latin typeface="Aptos" panose="020B0004020202020204" pitchFamily="34" charset="0"/>
              </a:rPr>
              <a:t>Mettre en œuvre les fonctionnalités d’une application comptable</a:t>
            </a:r>
          </a:p>
          <a:p>
            <a:pPr algn="ctr"/>
            <a:endParaRPr lang="fr-FR" b="1" dirty="0">
              <a:latin typeface="Aptos" panose="020B0004020202020204" pitchFamily="34" charset="0"/>
            </a:endParaRPr>
          </a:p>
          <a:p>
            <a:pPr algn="ctr"/>
            <a:r>
              <a:rPr lang="fr-FR" b="1" dirty="0">
                <a:latin typeface="Aptos" panose="020B0004020202020204" pitchFamily="34" charset="0"/>
              </a:rPr>
              <a:t>Ce n’est pas une application de formation à la comptabilité</a:t>
            </a:r>
          </a:p>
          <a:p>
            <a:pPr algn="ctr"/>
            <a:endParaRPr lang="fr-FR" b="1" dirty="0">
              <a:latin typeface="Aptos" panose="020B0004020202020204" pitchFamily="34" charset="0"/>
            </a:endParaRPr>
          </a:p>
          <a:p>
            <a:pPr algn="ctr"/>
            <a:endParaRPr lang="fr-FR" dirty="0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17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BrushVTI">
  <a:themeElements>
    <a:clrScheme name="AnalogousFromRegularSeedLeftStep">
      <a:dk1>
        <a:srgbClr val="000000"/>
      </a:dk1>
      <a:lt1>
        <a:srgbClr val="FFFFFF"/>
      </a:lt1>
      <a:dk2>
        <a:srgbClr val="1B2830"/>
      </a:dk2>
      <a:lt2>
        <a:srgbClr val="F0F1F3"/>
      </a:lt2>
      <a:accent1>
        <a:srgbClr val="B99E48"/>
      </a:accent1>
      <a:accent2>
        <a:srgbClr val="B1643B"/>
      </a:accent2>
      <a:accent3>
        <a:srgbClr val="C34D55"/>
      </a:accent3>
      <a:accent4>
        <a:srgbClr val="B13B74"/>
      </a:accent4>
      <a:accent5>
        <a:srgbClr val="C34DB8"/>
      </a:accent5>
      <a:accent6>
        <a:srgbClr val="8C3BB1"/>
      </a:accent6>
      <a:hlink>
        <a:srgbClr val="4E6AC4"/>
      </a:hlink>
      <a:folHlink>
        <a:srgbClr val="7F7F7F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Métropolitain">
  <a:themeElements>
    <a:clrScheme name="Métropolitai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étropolitai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étropolitai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165</Words>
  <Application>Microsoft Office PowerPoint</Application>
  <PresentationFormat>Affichage à l'écran (4:3)</PresentationFormat>
  <Paragraphs>43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3" baseType="lpstr">
      <vt:lpstr>Aptos</vt:lpstr>
      <vt:lpstr>Arial</vt:lpstr>
      <vt:lpstr>Calibri Light</vt:lpstr>
      <vt:lpstr>Century Gothic</vt:lpstr>
      <vt:lpstr>Elephant</vt:lpstr>
      <vt:lpstr>Symbol</vt:lpstr>
      <vt:lpstr>BrushVTI</vt:lpstr>
      <vt:lpstr>Métropolitain</vt:lpstr>
      <vt:lpstr>Cegid Loop</vt:lpstr>
      <vt:lpstr>Loop comptabilité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Cegid Loop</dc:title>
  <dc:creator>Claude Terrier</dc:creator>
  <cp:lastModifiedBy>Claude Terrier</cp:lastModifiedBy>
  <cp:revision>18</cp:revision>
  <dcterms:created xsi:type="dcterms:W3CDTF">2020-11-23T22:42:24Z</dcterms:created>
  <dcterms:modified xsi:type="dcterms:W3CDTF">2023-08-29T10:24:29Z</dcterms:modified>
</cp:coreProperties>
</file>